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presProps.xml" ContentType="application/vnd.openxmlformats-officedocument.presentationml.presProps+xml"/>
  <Override PartName="/ppt/media/image1.png" ContentType="image/png"/>
  <Override PartName="/ppt/media/image7.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2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2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4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4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4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5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5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6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6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7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
          <p:cNvSpPr/>
          <p:nvPr/>
        </p:nvSpPr>
        <p:spPr>
          <a:xfrm>
            <a:off x="839880" y="2057400"/>
            <a:ext cx="3932640" cy="3812040"/>
          </a:xfrm>
          <a:custGeom>
            <a:avLst/>
            <a:gdLst/>
            <a:ahLst/>
            <a:rect l="0" t="0" r="r" b="b"/>
            <a:pathLst>
              <a:path w="10924" h="10589">
                <a:moveTo>
                  <a:pt x="0" y="0"/>
                </a:moveTo>
                <a:lnTo>
                  <a:pt x="10924" y="0"/>
                </a:lnTo>
                <a:lnTo>
                  <a:pt x="10924" y="10589"/>
                </a:lnTo>
                <a:lnTo>
                  <a:pt x="0" y="10589"/>
                </a:lnTo>
                <a:lnTo>
                  <a:pt x="0" y="0"/>
                </a:lnTo>
                <a:close/>
              </a:path>
            </a:pathLst>
          </a:custGeom>
          <a:noFill/>
          <a:ln w="0">
            <a:noFill/>
          </a:ln>
        </p:spPr>
      </p:sp>
      <p:sp>
        <p:nvSpPr>
          <p:cNvPr id="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latin typeface="Arial"/>
              </a:rPr>
              <a:t>Click to edit the title text format</a:t>
            </a:r>
            <a:endParaRPr b="0" lang="en-US" sz="4400" spc="-1" strike="noStrike">
              <a:latin typeface="Arial"/>
            </a:endParaRPr>
          </a:p>
        </p:txBody>
      </p:sp>
      <p:sp>
        <p:nvSpPr>
          <p:cNvPr id="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latin typeface="Arial"/>
              </a:rPr>
              <a:t>Click to edit the title text format</a:t>
            </a:r>
            <a:endParaRPr b="0" lang="en-US" sz="4400" spc="-1" strike="noStrike">
              <a:latin typeface="Arial"/>
            </a:endParaRPr>
          </a:p>
        </p:txBody>
      </p:sp>
      <p:sp>
        <p:nvSpPr>
          <p:cNvPr id="4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
          <p:cNvSpPr txBox="1"/>
          <p:nvPr/>
        </p:nvSpPr>
        <p:spPr>
          <a:xfrm>
            <a:off x="1833120" y="1212840"/>
            <a:ext cx="5487840" cy="422280"/>
          </a:xfrm>
          <a:prstGeom prst="rect">
            <a:avLst/>
          </a:prstGeom>
          <a:noFill/>
          <a:ln w="0">
            <a:noFill/>
          </a:ln>
        </p:spPr>
        <p:txBody>
          <a:bodyPr lIns="90000" rIns="90000" tIns="45000" bIns="45000" anchor="b">
            <a:normAutofit fontScale="85000"/>
          </a:bodyPr>
          <a:p>
            <a:pPr>
              <a:lnSpc>
                <a:spcPct val="90000"/>
              </a:lnSpc>
            </a:pPr>
            <a:r>
              <a:rPr b="1" lang="en-US" sz="3400" spc="-1" strike="noStrike" u="sng">
                <a:solidFill>
                  <a:srgbClr val="000000"/>
                </a:solidFill>
                <a:uFillTx/>
                <a:latin typeface="Carlito-Bold"/>
                <a:ea typeface="Carlito-Bold"/>
              </a:rPr>
              <a:t> </a:t>
            </a:r>
            <a:r>
              <a:rPr b="1" lang="en-US" sz="3400" spc="-1" strike="noStrike" u="sng">
                <a:solidFill>
                  <a:srgbClr val="000000"/>
                </a:solidFill>
                <a:uFillTx/>
                <a:latin typeface="Carlito-Bold"/>
                <a:ea typeface="Carlito-Bold"/>
              </a:rPr>
              <a:t>Christopher E Baker, MD</a:t>
            </a:r>
            <a:endParaRPr b="0" lang="en-US" sz="3400" spc="-1" strike="noStrike">
              <a:latin typeface="Arial"/>
            </a:endParaRPr>
          </a:p>
        </p:txBody>
      </p:sp>
      <p:sp>
        <p:nvSpPr>
          <p:cNvPr id="78" name=""/>
          <p:cNvSpPr txBox="1"/>
          <p:nvPr/>
        </p:nvSpPr>
        <p:spPr>
          <a:xfrm>
            <a:off x="1762200" y="1609560"/>
            <a:ext cx="5711760" cy="6463440"/>
          </a:xfrm>
          <a:prstGeom prst="rect">
            <a:avLst/>
          </a:prstGeom>
          <a:noFill/>
          <a:ln w="0">
            <a:noFill/>
          </a:ln>
        </p:spPr>
        <p:txBody>
          <a:bodyPr lIns="90000" rIns="90000" tIns="45000" bIns="45000" anchor="t">
            <a:normAutofit/>
          </a:bodyPr>
          <a:p>
            <a:pPr marL="265320" indent="-265320">
              <a:lnSpc>
                <a:spcPct val="90000"/>
              </a:lnSpc>
              <a:spcBef>
                <a:spcPts val="1001"/>
              </a:spcBef>
              <a:buClr>
                <a:srgbClr val="000000"/>
              </a:buClr>
              <a:buSzPct val="45000"/>
              <a:buFont typeface=""/>
              <a:buChar char=""/>
            </a:pPr>
            <a:r>
              <a:rPr b="0" lang="en-US" sz="1800" spc="-1" strike="noStrike">
                <a:latin typeface="Arial"/>
              </a:rPr>
              <a:t> </a:t>
            </a:r>
            <a:endParaRPr b="0" lang="en-US" sz="1800" spc="-1" strike="noStrike">
              <a:latin typeface="Arial"/>
            </a:endParaRPr>
          </a:p>
          <a:p>
            <a:pPr marL="265320" indent="-265320">
              <a:lnSpc>
                <a:spcPct val="90000"/>
              </a:lnSpc>
              <a:spcBef>
                <a:spcPts val="1001"/>
              </a:spcBef>
              <a:buClr>
                <a:srgbClr val="000000"/>
              </a:buClr>
              <a:buSzPct val="45000"/>
              <a:buFont typeface=""/>
              <a:buChar char=""/>
            </a:pPr>
            <a:r>
              <a:rPr b="0" lang="en-US" sz="1800" spc="-1" strike="noStrike">
                <a:latin typeface="Arial"/>
              </a:rPr>
              <a:t> </a:t>
            </a:r>
            <a:endParaRPr b="0" lang="en-US" sz="1800" spc="-1" strike="noStrike">
              <a:latin typeface="Arial"/>
            </a:endParaRPr>
          </a:p>
          <a:p>
            <a:pPr marL="265320" indent="-265320">
              <a:lnSpc>
                <a:spcPct val="90000"/>
              </a:lnSpc>
              <a:spcBef>
                <a:spcPts val="1001"/>
              </a:spcBef>
              <a:buClr>
                <a:srgbClr val="000000"/>
              </a:buClr>
              <a:buSzPct val="45000"/>
              <a:buFont typeface=""/>
              <a:buChar char=""/>
            </a:pPr>
            <a:r>
              <a:rPr b="0" lang="en-US" sz="2000" spc="-1" strike="noStrike">
                <a:solidFill>
                  <a:srgbClr val="000000"/>
                </a:solidFill>
                <a:latin typeface="Calibri"/>
                <a:ea typeface="Calibri"/>
              </a:rPr>
              <a:t>Assistant Professor, Diagnostic Radiologist</a:t>
            </a:r>
            <a:endParaRPr b="0" lang="en-US" sz="2000" spc="-1" strike="noStrike">
              <a:latin typeface="Arial"/>
            </a:endParaRPr>
          </a:p>
          <a:p>
            <a:pPr marL="265320" indent="-265320">
              <a:lnSpc>
                <a:spcPct val="90000"/>
              </a:lnSpc>
              <a:spcBef>
                <a:spcPts val="1001"/>
              </a:spcBef>
              <a:buClr>
                <a:srgbClr val="000000"/>
              </a:buClr>
              <a:buSzPct val="45000"/>
              <a:buFont typeface=""/>
              <a:buChar char=""/>
            </a:pPr>
            <a:r>
              <a:rPr b="0" lang="en-US" sz="2000" spc="-1" strike="noStrike">
                <a:solidFill>
                  <a:srgbClr val="000000"/>
                </a:solidFill>
                <a:latin typeface="Calibri"/>
                <a:ea typeface="Calibri"/>
              </a:rPr>
              <a:t>University of Massachusetts Medical Center</a:t>
            </a:r>
            <a:endParaRPr b="0" lang="en-US" sz="2000" spc="-1" strike="noStrike">
              <a:latin typeface="Arial"/>
            </a:endParaRPr>
          </a:p>
          <a:p>
            <a:pPr marL="265320" indent="-265320">
              <a:lnSpc>
                <a:spcPct val="90000"/>
              </a:lnSpc>
              <a:spcBef>
                <a:spcPts val="1001"/>
              </a:spcBef>
              <a:buClr>
                <a:srgbClr val="000000"/>
              </a:buClr>
              <a:buSzPct val="45000"/>
              <a:buFont typeface=""/>
              <a:buChar char=""/>
            </a:pPr>
            <a:r>
              <a:rPr b="0" lang="en-US" sz="2000" spc="-1" strike="noStrike">
                <a:solidFill>
                  <a:srgbClr val="000000"/>
                </a:solidFill>
                <a:latin typeface="Calibri"/>
                <a:ea typeface="Calibri"/>
              </a:rPr>
              <a:t>Interests: Cartooning</a:t>
            </a:r>
            <a:endParaRPr b="0" lang="en-US" sz="2000" spc="-1" strike="noStrike">
              <a:latin typeface="Arial"/>
            </a:endParaRPr>
          </a:p>
        </p:txBody>
      </p:sp>
      <p:pic>
        <p:nvPicPr>
          <p:cNvPr id="79" name="" descr=""/>
          <p:cNvPicPr/>
          <p:nvPr/>
        </p:nvPicPr>
        <p:blipFill>
          <a:blip r:embed="rId1"/>
          <a:stretch/>
        </p:blipFill>
        <p:spPr>
          <a:xfrm>
            <a:off x="8153280" y="1424160"/>
            <a:ext cx="2104920" cy="1915200"/>
          </a:xfrm>
          <a:prstGeom prst="rect">
            <a:avLst/>
          </a:prstGeom>
          <a:ln w="0">
            <a:noFill/>
          </a:ln>
        </p:spPr>
      </p:pic>
      <p:pic>
        <p:nvPicPr>
          <p:cNvPr id="80" name="" descr=""/>
          <p:cNvPicPr/>
          <p:nvPr/>
        </p:nvPicPr>
        <p:blipFill>
          <a:blip r:embed="rId2"/>
          <a:stretch/>
        </p:blipFill>
        <p:spPr>
          <a:xfrm>
            <a:off x="8153280" y="1424160"/>
            <a:ext cx="2104920" cy="1909800"/>
          </a:xfrm>
          <a:prstGeom prst="rect">
            <a:avLst/>
          </a:prstGeom>
          <a:ln w="0">
            <a:noFill/>
          </a:ln>
        </p:spPr>
      </p:pic>
      <p:sp>
        <p:nvSpPr>
          <p:cNvPr id="81" name=""/>
          <p:cNvSpPr txBox="1"/>
          <p:nvPr/>
        </p:nvSpPr>
        <p:spPr>
          <a:xfrm>
            <a:off x="1889280" y="1736640"/>
            <a:ext cx="5711760" cy="6463440"/>
          </a:xfrm>
          <a:prstGeom prst="rect">
            <a:avLst/>
          </a:prstGeom>
          <a:noFill/>
          <a:ln w="0">
            <a:noFill/>
          </a:ln>
        </p:spPr>
        <p:txBody>
          <a:bodyPr lIns="90000" rIns="90000" tIns="45000" bIns="45000" anchor="t">
            <a:normAutofit/>
          </a:bodyPr>
          <a:p>
            <a:pPr>
              <a:lnSpc>
                <a:spcPct val="90000"/>
              </a:lnSpc>
              <a:spcBef>
                <a:spcPts val="1001"/>
              </a:spcBef>
            </a:pPr>
            <a:r>
              <a:rPr b="0" lang="en-US" sz="2000" spc="-1" strike="noStrike">
                <a:solidFill>
                  <a:srgbClr val="000000"/>
                </a:solidFill>
                <a:latin typeface="Calibri"/>
                <a:ea typeface="Calibri"/>
              </a:rPr>
              <a:t>Christopher E Baker, MD</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
          <p:cNvSpPr txBox="1"/>
          <p:nvPr/>
        </p:nvSpPr>
        <p:spPr>
          <a:xfrm>
            <a:off x="1986120" y="495360"/>
            <a:ext cx="5487840" cy="422280"/>
          </a:xfrm>
          <a:prstGeom prst="rect">
            <a:avLst/>
          </a:prstGeom>
          <a:noFill/>
          <a:ln w="0">
            <a:noFill/>
          </a:ln>
        </p:spPr>
        <p:txBody>
          <a:bodyPr lIns="90000" rIns="90000" tIns="45000" bIns="45000" anchor="b">
            <a:normAutofit/>
          </a:bodyPr>
          <a:p>
            <a:pPr>
              <a:lnSpc>
                <a:spcPct val="90000"/>
              </a:lnSpc>
            </a:pPr>
            <a:r>
              <a:rPr b="0" lang="en-US" sz="2800" spc="-1" strike="noStrike" u="sng">
                <a:solidFill>
                  <a:srgbClr val="000000"/>
                </a:solidFill>
                <a:uFillTx/>
                <a:latin typeface="Calibri-Light"/>
                <a:ea typeface="Calibri-Light"/>
              </a:rPr>
              <a:t>Christopher E Baker, MD</a:t>
            </a:r>
            <a:endParaRPr b="0" lang="en-US" sz="2800" spc="-1" strike="noStrike">
              <a:latin typeface="Arial"/>
            </a:endParaRPr>
          </a:p>
        </p:txBody>
      </p:sp>
      <p:sp>
        <p:nvSpPr>
          <p:cNvPr id="83" name=""/>
          <p:cNvSpPr txBox="1"/>
          <p:nvPr/>
        </p:nvSpPr>
        <p:spPr>
          <a:xfrm>
            <a:off x="1762200" y="1609560"/>
            <a:ext cx="5711760" cy="4621680"/>
          </a:xfrm>
          <a:prstGeom prst="rect">
            <a:avLst/>
          </a:prstGeom>
          <a:noFill/>
          <a:ln w="0">
            <a:noFill/>
          </a:ln>
        </p:spPr>
        <p:txBody>
          <a:bodyPr lIns="90000" rIns="90000" tIns="45000" bIns="45000" anchor="t">
            <a:normAutofit/>
          </a:bodyPr>
          <a:p>
            <a:pPr marL="241200" indent="-241200">
              <a:lnSpc>
                <a:spcPct val="90000"/>
              </a:lnSpc>
              <a:spcBef>
                <a:spcPts val="1001"/>
              </a:spcBef>
              <a:buClr>
                <a:srgbClr val="000000"/>
              </a:buClr>
              <a:buSzPct val="45000"/>
              <a:buFont typeface=""/>
              <a:buChar char=""/>
            </a:pPr>
            <a:r>
              <a:rPr b="0" lang="en-US" sz="1800" spc="-1" strike="noStrike">
                <a:solidFill>
                  <a:srgbClr val="000000"/>
                </a:solidFill>
                <a:latin typeface="Arial"/>
                <a:ea typeface="Arial"/>
              </a:rPr>
              <a:t>“</a:t>
            </a:r>
            <a:r>
              <a:rPr b="0" lang="en-US" sz="1800" spc="-1" strike="noStrike">
                <a:solidFill>
                  <a:srgbClr val="000000"/>
                </a:solidFill>
                <a:latin typeface="Arial"/>
                <a:ea typeface="Arial"/>
              </a:rPr>
              <a:t>Laughter is Good Medicine” wrote Norman Cousins. The physiological effects, both short and long-term, are well defined and amazingly beneficial. Laughing stimulates your heart, lungs, muscles and circulation. It decreases stress hormones, releases neuropeptides and endorphins. The really hard part is getting people to laugh. </a:t>
            </a:r>
            <a:endParaRPr b="0" lang="en-US" sz="1800" spc="-1" strike="noStrike">
              <a:latin typeface="Arial"/>
            </a:endParaRPr>
          </a:p>
          <a:p>
            <a:pPr marL="241200" indent="-241200">
              <a:lnSpc>
                <a:spcPct val="90000"/>
              </a:lnSpc>
              <a:spcBef>
                <a:spcPts val="1001"/>
              </a:spcBef>
              <a:buClr>
                <a:srgbClr val="000000"/>
              </a:buClr>
              <a:buSzPct val="45000"/>
              <a:buFont typeface=""/>
              <a:buChar char=""/>
            </a:pPr>
            <a:r>
              <a:rPr b="0" lang="en-US" sz="1800" spc="-1" strike="noStrike">
                <a:latin typeface="Arial"/>
              </a:rPr>
              <a:t> </a:t>
            </a:r>
            <a:endParaRPr b="0" lang="en-US" sz="1800" spc="-1" strike="noStrike">
              <a:latin typeface="Arial"/>
            </a:endParaRPr>
          </a:p>
          <a:p>
            <a:pPr marL="241200" indent="-241200">
              <a:lnSpc>
                <a:spcPct val="90000"/>
              </a:lnSpc>
              <a:spcBef>
                <a:spcPts val="1001"/>
              </a:spcBef>
              <a:buClr>
                <a:srgbClr val="000000"/>
              </a:buClr>
              <a:buSzPct val="45000"/>
              <a:buFont typeface=""/>
              <a:buChar char=""/>
            </a:pPr>
            <a:r>
              <a:rPr b="0" lang="en-US" sz="1800" spc="-1" strike="noStrike">
                <a:solidFill>
                  <a:srgbClr val="000000"/>
                </a:solidFill>
                <a:latin typeface="Arial"/>
                <a:ea typeface="Arial"/>
              </a:rPr>
              <a:t>I have been cartooning for 20 years. I am also a collector and have collected a large humor library from around the globe. I consider cartooning one of the highest art forms for its’ synthesis of art, the written word and timing. </a:t>
            </a:r>
            <a:endParaRPr b="0" lang="en-US" sz="1800" spc="-1" strike="noStrike">
              <a:latin typeface="Arial"/>
            </a:endParaRPr>
          </a:p>
          <a:p>
            <a:pPr marL="241200" indent="-241200">
              <a:lnSpc>
                <a:spcPct val="90000"/>
              </a:lnSpc>
              <a:spcBef>
                <a:spcPts val="1001"/>
              </a:spcBef>
              <a:buClr>
                <a:srgbClr val="000000"/>
              </a:buClr>
              <a:buSzPct val="45000"/>
              <a:buFont typeface=""/>
              <a:buChar char=""/>
            </a:pPr>
            <a:r>
              <a:rPr b="0" lang="en-US" sz="1800" spc="-1" strike="noStrike">
                <a:latin typeface="Arial"/>
              </a:rPr>
              <a:t> </a:t>
            </a:r>
            <a:endParaRPr b="0" lang="en-US" sz="1800" spc="-1" strike="noStrike">
              <a:latin typeface="Arial"/>
            </a:endParaRPr>
          </a:p>
          <a:p>
            <a:pPr marL="241200" indent="-241200">
              <a:lnSpc>
                <a:spcPct val="90000"/>
              </a:lnSpc>
              <a:spcBef>
                <a:spcPts val="1001"/>
              </a:spcBef>
              <a:buClr>
                <a:srgbClr val="000000"/>
              </a:buClr>
              <a:buSzPct val="45000"/>
              <a:buFont typeface=""/>
              <a:buChar char=""/>
            </a:pPr>
            <a:r>
              <a:rPr b="0" lang="en-US" sz="1800" spc="-1" strike="noStrike">
                <a:solidFill>
                  <a:srgbClr val="000000"/>
                </a:solidFill>
                <a:latin typeface="Arial"/>
                <a:ea typeface="Arial"/>
              </a:rPr>
              <a:t>Not everything is funny to everyone but there is nothing more satisfying than getting someone else to laugh, especially a sick patient. </a:t>
            </a:r>
            <a:endParaRPr b="0" lang="en-US" sz="1800" spc="-1" strike="noStrike">
              <a:latin typeface="Arial"/>
            </a:endParaRPr>
          </a:p>
        </p:txBody>
      </p:sp>
      <p:pic>
        <p:nvPicPr>
          <p:cNvPr id="84" name="" descr=""/>
          <p:cNvPicPr/>
          <p:nvPr/>
        </p:nvPicPr>
        <p:blipFill>
          <a:blip r:embed="rId1"/>
          <a:stretch/>
        </p:blipFill>
        <p:spPr>
          <a:xfrm>
            <a:off x="8153280" y="1424160"/>
            <a:ext cx="2104920" cy="1915200"/>
          </a:xfrm>
          <a:prstGeom prst="rect">
            <a:avLst/>
          </a:prstGeom>
          <a:ln w="0">
            <a:noFill/>
          </a:ln>
        </p:spPr>
      </p:pic>
      <p:pic>
        <p:nvPicPr>
          <p:cNvPr id="85" name="" descr=""/>
          <p:cNvPicPr/>
          <p:nvPr/>
        </p:nvPicPr>
        <p:blipFill>
          <a:blip r:embed="rId2"/>
          <a:stretch/>
        </p:blipFill>
        <p:spPr>
          <a:xfrm>
            <a:off x="8153280" y="1424160"/>
            <a:ext cx="2104920" cy="19098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6" name="" descr=""/>
          <p:cNvPicPr/>
          <p:nvPr/>
        </p:nvPicPr>
        <p:blipFill>
          <a:blip r:embed="rId1"/>
          <a:stretch/>
        </p:blipFill>
        <p:spPr>
          <a:xfrm>
            <a:off x="591840" y="115920"/>
            <a:ext cx="8407440" cy="6858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7" name="" descr=""/>
          <p:cNvPicPr/>
          <p:nvPr/>
        </p:nvPicPr>
        <p:blipFill>
          <a:blip r:embed="rId1"/>
          <a:stretch/>
        </p:blipFill>
        <p:spPr>
          <a:xfrm>
            <a:off x="477720" y="128880"/>
            <a:ext cx="7683480" cy="6858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8" name="" descr=""/>
          <p:cNvPicPr/>
          <p:nvPr/>
        </p:nvPicPr>
        <p:blipFill>
          <a:blip r:embed="rId1"/>
          <a:stretch/>
        </p:blipFill>
        <p:spPr>
          <a:xfrm>
            <a:off x="221040" y="0"/>
            <a:ext cx="6858000" cy="68580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9" name="" descr=""/>
          <p:cNvPicPr/>
          <p:nvPr/>
        </p:nvPicPr>
        <p:blipFill>
          <a:blip r:embed="rId1"/>
          <a:stretch/>
        </p:blipFill>
        <p:spPr>
          <a:xfrm>
            <a:off x="-78840" y="0"/>
            <a:ext cx="8178840" cy="6858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 descr=""/>
          <p:cNvPicPr/>
          <p:nvPr/>
        </p:nvPicPr>
        <p:blipFill>
          <a:blip r:embed="rId1"/>
          <a:stretch/>
        </p:blipFill>
        <p:spPr>
          <a:xfrm>
            <a:off x="174240" y="167400"/>
            <a:ext cx="8496360" cy="6858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 descr=""/>
          <p:cNvPicPr/>
          <p:nvPr/>
        </p:nvPicPr>
        <p:blipFill>
          <a:blip r:embed="rId1"/>
          <a:stretch/>
        </p:blipFill>
        <p:spPr>
          <a:xfrm>
            <a:off x="311760" y="115920"/>
            <a:ext cx="8839080" cy="6858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2" name="" descr=""/>
          <p:cNvPicPr/>
          <p:nvPr/>
        </p:nvPicPr>
        <p:blipFill>
          <a:blip r:embed="rId1"/>
          <a:stretch/>
        </p:blipFill>
        <p:spPr>
          <a:xfrm>
            <a:off x="161640" y="102960"/>
            <a:ext cx="8547120" cy="6858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EasyOffice/7.4.1.2.0$Windows_X86_64 LibreOffice_project/a2821865dbda20afc0f3893178a1c6c4f3471238</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